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76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AE19E-3FB5-4BF8-BD32-E352F7332887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8D2DB-84A4-49AD-B8DF-26852E0AB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2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D2DB-84A4-49AD-B8DF-26852E0AB4AB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8D2DB-84A4-49AD-B8DF-26852E0AB4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8383-6F7B-4A62-ABAC-6C1A98D4680D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B268-8607-402E-981B-BC4E3B5D2349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30CD-19F6-4CCD-B7D9-09B27877E687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CE8-CDBE-4375-80B7-87509B937878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D639-0BB1-483B-90F9-0B6161E813F3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3FD7-1FFB-41A4-B517-1F6DF39B1A3F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C43-4DE7-41CD-9DEA-B8C70A8E4AB6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6E5-7474-441C-8562-9F66C3D27FD8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C53E-A950-4E45-89E3-05E4FA1C28E9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448B-A813-4625-AB95-D8044820D552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381-EBB7-4469-9BAB-8437A4E02230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AD5A8-A0F8-4965-8E40-AFCDC724CEA8}" type="datetime1">
              <a:rPr lang="en-US" smtClean="0"/>
              <a:pPr/>
              <a:t>12/25/2013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Nina Tatomir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2062C8-A4C3-4D54-998B-2C2BBD30CC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APRIORI Algoritam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64760"/>
          </a:xfrm>
        </p:spPr>
        <p:txBody>
          <a:bodyPr/>
          <a:lstStyle/>
          <a:p>
            <a:r>
              <a:rPr lang="sr-Latn-RS" dirty="0" smtClean="0"/>
              <a:t>Pronalaženje skrivenog znanja</a:t>
            </a:r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Student: Nina Tatomir</a:t>
            </a:r>
          </a:p>
          <a:p>
            <a:r>
              <a:rPr lang="sr-Latn-RS" dirty="0" smtClean="0"/>
              <a:t>Profesor: Veljko Milutinović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Primer – Frequent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7353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r>
              <a:rPr lang="en-US" dirty="0" smtClean="0"/>
              <a:t> -&gt; Association rules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9</a:t>
            </a:fld>
            <a:r>
              <a:rPr lang="sr-Latn-RS" dirty="0" smtClean="0"/>
              <a:t>/16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1988840"/>
          <a:ext cx="3240361" cy="131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328"/>
                <a:gridCol w="872033"/>
              </a:tblGrid>
              <a:tr h="437768">
                <a:tc>
                  <a:txBody>
                    <a:bodyPr/>
                    <a:lstStyle/>
                    <a:p>
                      <a:r>
                        <a:rPr lang="sr-Latn-RS" dirty="0" smtClean="0"/>
                        <a:t>Itemsets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</a:t>
                      </a:r>
                      <a:endParaRPr lang="en-US" dirty="0"/>
                    </a:p>
                  </a:txBody>
                  <a:tcPr/>
                </a:tc>
              </a:tr>
              <a:tr h="437768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37768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779912" y="285293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19672" y="34290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63888" y="2420888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</a:t>
            </a:r>
            <a:r>
              <a:rPr lang="en-US" dirty="0" err="1" smtClean="0"/>
              <a:t>min.supp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932040" y="1916832"/>
          <a:ext cx="3240361" cy="131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328"/>
                <a:gridCol w="872033"/>
              </a:tblGrid>
              <a:tr h="437768">
                <a:tc>
                  <a:txBody>
                    <a:bodyPr/>
                    <a:lstStyle/>
                    <a:p>
                      <a:r>
                        <a:rPr lang="sr-Latn-RS" dirty="0" smtClean="0"/>
                        <a:t>Itemsets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</a:t>
                      </a:r>
                      <a:endParaRPr lang="en-US" dirty="0"/>
                    </a:p>
                  </a:txBody>
                  <a:tcPr/>
                </a:tc>
              </a:tr>
              <a:tr h="437768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37768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300192" y="335699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L3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627784" y="4005064"/>
          <a:ext cx="3052511" cy="87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511"/>
              </a:tblGrid>
              <a:tr h="437768">
                <a:tc>
                  <a:txBody>
                    <a:bodyPr/>
                    <a:lstStyle/>
                    <a:p>
                      <a:r>
                        <a:rPr lang="sr-Latn-RS" dirty="0" smtClean="0"/>
                        <a:t>Itemsets</a:t>
                      </a:r>
                      <a:endParaRPr lang="en-US" dirty="0"/>
                    </a:p>
                  </a:txBody>
                  <a:tcPr/>
                </a:tc>
              </a:tr>
              <a:tr h="437768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851920" y="5013176"/>
            <a:ext cx="503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C4’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43608" y="450912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43608" y="4005064"/>
            <a:ext cx="1039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Join step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084168" y="4005064"/>
            <a:ext cx="1243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Prune step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228184" y="450912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uble Brace 21"/>
          <p:cNvSpPr/>
          <p:nvPr/>
        </p:nvSpPr>
        <p:spPr>
          <a:xfrm>
            <a:off x="7668344" y="3933056"/>
            <a:ext cx="648072" cy="86409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740352" y="4941168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 – Association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s-&gt;(I-s)</a:t>
            </a:r>
            <a:endParaRPr lang="sr-Latn-RS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sr-Latn-RS" dirty="0" smtClean="0">
                <a:solidFill>
                  <a:schemeClr val="accent1"/>
                </a:solidFill>
              </a:rPr>
              <a:t>c</a:t>
            </a:r>
            <a:r>
              <a:rPr lang="en-US" dirty="0" err="1" smtClean="0">
                <a:solidFill>
                  <a:schemeClr val="accent1"/>
                </a:solidFill>
              </a:rPr>
              <a:t>onf</a:t>
            </a:r>
            <a:r>
              <a:rPr lang="en-US" dirty="0" smtClean="0">
                <a:solidFill>
                  <a:schemeClr val="accent1"/>
                </a:solidFill>
              </a:rPr>
              <a:t>(s)=</a:t>
            </a:r>
            <a:r>
              <a:rPr lang="sr-Latn-RS" smtClean="0">
                <a:solidFill>
                  <a:schemeClr val="accent1"/>
                </a:solidFill>
              </a:rPr>
              <a:t>supp(I)/supp(I-s) </a:t>
            </a:r>
            <a:r>
              <a:rPr lang="sr-Latn-RS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≥ min.conf</a:t>
            </a:r>
            <a:endParaRPr lang="en-US" dirty="0" smtClean="0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Frequent </a:t>
            </a:r>
            <a:r>
              <a:rPr lang="en-US" sz="24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itemsets</a:t>
            </a:r>
            <a:r>
              <a:rPr lang="en-US" sz="24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:</a:t>
            </a:r>
            <a:endParaRPr lang="sr-Latn-RS" dirty="0" smtClean="0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sr-Latn-RS" dirty="0" smtClean="0">
                <a:latin typeface="Times New Roman"/>
                <a:cs typeface="Times New Roman"/>
              </a:rPr>
              <a:t> </a:t>
            </a:r>
            <a:r>
              <a:rPr lang="sr-Latn-RS" sz="2000" dirty="0" smtClean="0">
                <a:latin typeface="Times New Roman"/>
                <a:cs typeface="Times New Roman"/>
              </a:rPr>
              <a:t>L=</a:t>
            </a:r>
            <a:r>
              <a:rPr lang="en-US" sz="2000" dirty="0" smtClean="0">
                <a:latin typeface="Times New Roman"/>
                <a:cs typeface="Times New Roman"/>
              </a:rPr>
              <a:t>{{</a:t>
            </a:r>
            <a:r>
              <a:rPr lang="en-US" sz="2000" dirty="0" err="1" smtClean="0">
                <a:latin typeface="Times New Roman"/>
                <a:cs typeface="Times New Roman"/>
              </a:rPr>
              <a:t>hleb</a:t>
            </a:r>
            <a:r>
              <a:rPr lang="en-US" sz="2000" dirty="0" smtClean="0">
                <a:latin typeface="Times New Roman"/>
                <a:cs typeface="Times New Roman"/>
              </a:rPr>
              <a:t>},{</a:t>
            </a:r>
            <a:r>
              <a:rPr lang="en-US" sz="2000" dirty="0" err="1" smtClean="0">
                <a:latin typeface="Times New Roman"/>
                <a:cs typeface="Times New Roman"/>
              </a:rPr>
              <a:t>mleko</a:t>
            </a:r>
            <a:r>
              <a:rPr lang="en-US" sz="2000" dirty="0" smtClean="0">
                <a:latin typeface="Times New Roman"/>
                <a:cs typeface="Times New Roman"/>
              </a:rPr>
              <a:t>},{</a:t>
            </a:r>
            <a:r>
              <a:rPr lang="en-US" sz="2000" dirty="0" err="1" smtClean="0">
                <a:latin typeface="Times New Roman"/>
                <a:cs typeface="Times New Roman"/>
              </a:rPr>
              <a:t>pivo</a:t>
            </a:r>
            <a:r>
              <a:rPr lang="en-US" sz="2000" dirty="0" smtClean="0">
                <a:latin typeface="Times New Roman"/>
                <a:cs typeface="Times New Roman"/>
              </a:rPr>
              <a:t>},{</a:t>
            </a:r>
            <a:r>
              <a:rPr lang="en-US" sz="2000" dirty="0" err="1" smtClean="0">
                <a:latin typeface="Times New Roman"/>
                <a:cs typeface="Times New Roman"/>
              </a:rPr>
              <a:t>jaja</a:t>
            </a:r>
            <a:r>
              <a:rPr lang="en-US" sz="2000" dirty="0" smtClean="0">
                <a:latin typeface="Times New Roman"/>
                <a:cs typeface="Times New Roman"/>
              </a:rPr>
              <a:t>},{</a:t>
            </a:r>
            <a:r>
              <a:rPr lang="en-US" sz="2000" dirty="0" err="1" smtClean="0">
                <a:latin typeface="Times New Roman"/>
                <a:cs typeface="Times New Roman"/>
              </a:rPr>
              <a:t>kikiriki</a:t>
            </a:r>
            <a:r>
              <a:rPr lang="en-US" sz="2000" dirty="0" smtClean="0">
                <a:latin typeface="Times New Roman"/>
                <a:cs typeface="Times New Roman"/>
              </a:rPr>
              <a:t>},{</a:t>
            </a:r>
            <a:r>
              <a:rPr lang="en-US" sz="2000" dirty="0" err="1" smtClean="0">
                <a:latin typeface="Times New Roman"/>
                <a:cs typeface="Times New Roman"/>
              </a:rPr>
              <a:t>hleb,mleko</a:t>
            </a:r>
            <a:r>
              <a:rPr lang="en-US" sz="2000" dirty="0" smtClean="0">
                <a:latin typeface="Times New Roman"/>
                <a:cs typeface="Times New Roman"/>
              </a:rPr>
              <a:t>},{</a:t>
            </a:r>
            <a:r>
              <a:rPr lang="en-US" sz="2000" dirty="0" err="1" smtClean="0">
                <a:latin typeface="Times New Roman"/>
                <a:cs typeface="Times New Roman"/>
              </a:rPr>
              <a:t>hleb,pivo</a:t>
            </a:r>
            <a:r>
              <a:rPr lang="en-US" sz="2000" dirty="0" smtClean="0">
                <a:latin typeface="Times New Roman"/>
                <a:cs typeface="Times New Roman"/>
              </a:rPr>
              <a:t>},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{</a:t>
            </a:r>
            <a:r>
              <a:rPr lang="en-US" sz="2000" dirty="0" err="1" smtClean="0">
                <a:latin typeface="Times New Roman"/>
                <a:cs typeface="Times New Roman"/>
              </a:rPr>
              <a:t>hleb,kikiriki</a:t>
            </a:r>
            <a:r>
              <a:rPr lang="en-US" sz="2000" dirty="0" smtClean="0">
                <a:latin typeface="Times New Roman"/>
                <a:cs typeface="Times New Roman"/>
              </a:rPr>
              <a:t>},{</a:t>
            </a:r>
            <a:r>
              <a:rPr lang="en-US" sz="2000" dirty="0" err="1" smtClean="0">
                <a:latin typeface="Times New Roman"/>
                <a:cs typeface="Times New Roman"/>
              </a:rPr>
              <a:t>mleko,pivo</a:t>
            </a:r>
            <a:r>
              <a:rPr lang="en-US" sz="2000" dirty="0" smtClean="0">
                <a:latin typeface="Times New Roman"/>
                <a:cs typeface="Times New Roman"/>
              </a:rPr>
              <a:t>},{</a:t>
            </a:r>
            <a:r>
              <a:rPr lang="en-US" sz="2000" dirty="0" err="1" smtClean="0">
                <a:latin typeface="Times New Roman"/>
                <a:cs typeface="Times New Roman"/>
              </a:rPr>
              <a:t>mleko,jaja</a:t>
            </a:r>
            <a:r>
              <a:rPr lang="en-US" sz="2000" dirty="0" smtClean="0">
                <a:latin typeface="Times New Roman"/>
                <a:cs typeface="Times New Roman"/>
              </a:rPr>
              <a:t>},{</a:t>
            </a:r>
            <a:r>
              <a:rPr lang="en-US" sz="2000" dirty="0" err="1" smtClean="0">
                <a:latin typeface="Times New Roman"/>
                <a:cs typeface="Times New Roman"/>
              </a:rPr>
              <a:t>mleko,kikiriki</a:t>
            </a:r>
            <a:r>
              <a:rPr lang="en-US" sz="2000" dirty="0" smtClean="0">
                <a:latin typeface="Times New Roman"/>
                <a:cs typeface="Times New Roman"/>
              </a:rPr>
              <a:t>},{</a:t>
            </a:r>
            <a:r>
              <a:rPr lang="en-US" sz="2000" dirty="0" err="1" smtClean="0">
                <a:latin typeface="Times New Roman"/>
                <a:cs typeface="Times New Roman"/>
              </a:rPr>
              <a:t>hleb,mleko,pivo</a:t>
            </a:r>
            <a:r>
              <a:rPr lang="en-US" sz="2000" dirty="0" smtClean="0">
                <a:latin typeface="Times New Roman"/>
                <a:cs typeface="Times New Roman"/>
              </a:rPr>
              <a:t>},{</a:t>
            </a:r>
            <a:r>
              <a:rPr lang="en-US" sz="2000" dirty="0" err="1" smtClean="0">
                <a:latin typeface="Times New Roman"/>
                <a:cs typeface="Times New Roman"/>
              </a:rPr>
              <a:t>hleb,mleko,kikiriki</a:t>
            </a:r>
            <a:r>
              <a:rPr lang="en-US" sz="2000" dirty="0" smtClean="0">
                <a:latin typeface="Times New Roman"/>
                <a:cs typeface="Times New Roman"/>
              </a:rPr>
              <a:t>}}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Minimum confidence: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min.co</a:t>
            </a:r>
            <a:r>
              <a:rPr lang="sr-Latn-RS" sz="2000" dirty="0" smtClean="0">
                <a:latin typeface="Times New Roman"/>
                <a:cs typeface="Times New Roman"/>
              </a:rPr>
              <a:t>n</a:t>
            </a:r>
            <a:r>
              <a:rPr lang="en-US" sz="2000" dirty="0" smtClean="0">
                <a:latin typeface="Times New Roman"/>
                <a:cs typeface="Times New Roman"/>
              </a:rPr>
              <a:t>f=70%</a:t>
            </a:r>
          </a:p>
          <a:p>
            <a:pPr>
              <a:buNone/>
            </a:pPr>
            <a:endParaRPr lang="sr-Latn-RS" sz="2000" dirty="0" smtClean="0">
              <a:latin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10</a:t>
            </a:fld>
            <a:r>
              <a:rPr lang="sr-Latn-RS" dirty="0" smtClean="0"/>
              <a:t>/16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143000"/>
          </a:xfrm>
        </p:spPr>
        <p:txBody>
          <a:bodyPr/>
          <a:lstStyle/>
          <a:p>
            <a:r>
              <a:rPr lang="en-US" dirty="0" smtClean="0"/>
              <a:t>Primer – Association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I= {</a:t>
            </a:r>
            <a:r>
              <a:rPr lang="en-US" dirty="0" err="1" smtClean="0"/>
              <a:t>hleb,mleko,pivo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R1: </a:t>
            </a:r>
            <a:r>
              <a:rPr lang="en-US" dirty="0" err="1" smtClean="0"/>
              <a:t>hleb^mleko</a:t>
            </a:r>
            <a:r>
              <a:rPr lang="en-US" dirty="0" smtClean="0"/>
              <a:t>-&gt;</a:t>
            </a:r>
            <a:r>
              <a:rPr lang="en-US" dirty="0" err="1" smtClean="0"/>
              <a:t>pivo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conf=supp(</a:t>
            </a:r>
            <a:r>
              <a:rPr lang="en-US" dirty="0" err="1" smtClean="0"/>
              <a:t>hleb,mleko,pivo</a:t>
            </a:r>
            <a:r>
              <a:rPr lang="en-US" dirty="0" smtClean="0"/>
              <a:t>)/supp(</a:t>
            </a:r>
            <a:r>
              <a:rPr lang="en-US" dirty="0" err="1" smtClean="0"/>
              <a:t>hleb,mleko</a:t>
            </a:r>
            <a:r>
              <a:rPr lang="en-US" dirty="0" smtClean="0"/>
              <a:t>)=2/4</a:t>
            </a:r>
          </a:p>
          <a:p>
            <a:pPr>
              <a:buNone/>
            </a:pPr>
            <a:r>
              <a:rPr lang="en-US" dirty="0" smtClean="0"/>
              <a:t>	conf=50% &lt; 70% </a:t>
            </a:r>
          </a:p>
          <a:p>
            <a:pPr>
              <a:buNone/>
            </a:pPr>
            <a:r>
              <a:rPr lang="en-US" dirty="0" smtClean="0"/>
              <a:t>	R1 </a:t>
            </a:r>
            <a:r>
              <a:rPr lang="en-US" dirty="0" err="1" smtClean="0"/>
              <a:t>od</a:t>
            </a:r>
            <a:r>
              <a:rPr lang="sr-Latn-RS" dirty="0" smtClean="0"/>
              <a:t>bijeno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R2:hleb^pivo-&gt;</a:t>
            </a:r>
            <a:r>
              <a:rPr lang="en-US" dirty="0" err="1" smtClean="0"/>
              <a:t>mleko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conf=supp(</a:t>
            </a:r>
            <a:r>
              <a:rPr lang="en-US" dirty="0" err="1" smtClean="0"/>
              <a:t>hleb,mleko,pivo</a:t>
            </a:r>
            <a:r>
              <a:rPr lang="en-US" dirty="0" smtClean="0"/>
              <a:t>)/supp(</a:t>
            </a:r>
            <a:r>
              <a:rPr lang="en-US" dirty="0" err="1" smtClean="0"/>
              <a:t>hleb,pivo</a:t>
            </a:r>
            <a:r>
              <a:rPr lang="en-US" dirty="0" smtClean="0"/>
              <a:t>)=2/2</a:t>
            </a:r>
          </a:p>
          <a:p>
            <a:pPr>
              <a:buNone/>
            </a:pPr>
            <a:r>
              <a:rPr lang="en-US" dirty="0" smtClean="0"/>
              <a:t>	conf=100% &gt; 70%</a:t>
            </a:r>
          </a:p>
          <a:p>
            <a:pPr>
              <a:buNone/>
            </a:pPr>
            <a:r>
              <a:rPr lang="en-US" dirty="0" smtClean="0"/>
              <a:t>	R2 </a:t>
            </a:r>
            <a:r>
              <a:rPr lang="en-US" dirty="0" err="1" smtClean="0"/>
              <a:t>prihva</a:t>
            </a:r>
            <a:r>
              <a:rPr lang="sr-Latn-RS" dirty="0" smtClean="0"/>
              <a:t>ć</a:t>
            </a:r>
            <a:r>
              <a:rPr lang="en-US" dirty="0" err="1" smtClean="0"/>
              <a:t>eno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11</a:t>
            </a:fld>
            <a:r>
              <a:rPr lang="sr-Latn-RS" dirty="0" smtClean="0"/>
              <a:t>/16</a:t>
            </a:r>
            <a:endParaRPr lang="en-US" dirty="0"/>
          </a:p>
        </p:txBody>
      </p:sp>
      <p:pic>
        <p:nvPicPr>
          <p:cNvPr id="6" name="Picture 5" descr="funny-bread-slice-white-244855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772816"/>
            <a:ext cx="1008112" cy="1030795"/>
          </a:xfrm>
          <a:prstGeom prst="rect">
            <a:avLst/>
          </a:prstGeom>
        </p:spPr>
      </p:pic>
      <p:pic>
        <p:nvPicPr>
          <p:cNvPr id="7" name="Picture 6" descr="BrooklynMilk_Preview_9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772816"/>
            <a:ext cx="1368152" cy="957706"/>
          </a:xfrm>
          <a:prstGeom prst="rect">
            <a:avLst/>
          </a:prstGeom>
        </p:spPr>
      </p:pic>
      <p:pic>
        <p:nvPicPr>
          <p:cNvPr id="8" name="Picture 7" descr="royalty-free-beer-mug-clipart-illustration-758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1484784"/>
            <a:ext cx="1425818" cy="144016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 smtClean="0"/>
              <a:t>Primer – Association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R3: </a:t>
            </a:r>
            <a:r>
              <a:rPr lang="en-US" dirty="0" err="1" smtClean="0"/>
              <a:t>mleko^pivo</a:t>
            </a:r>
            <a:r>
              <a:rPr lang="en-US" dirty="0" smtClean="0"/>
              <a:t>-&gt;</a:t>
            </a:r>
            <a:r>
              <a:rPr lang="en-US" dirty="0" err="1" smtClean="0"/>
              <a:t>hleb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conf=2/2= 100% &gt; 70%</a:t>
            </a:r>
          </a:p>
          <a:p>
            <a:pPr>
              <a:buNone/>
            </a:pPr>
            <a:r>
              <a:rPr lang="en-US" dirty="0" smtClean="0"/>
              <a:t>	R3 </a:t>
            </a:r>
            <a:r>
              <a:rPr lang="en-US" dirty="0" err="1" smtClean="0"/>
              <a:t>prihva</a:t>
            </a:r>
            <a:r>
              <a:rPr lang="sr-Latn-RS" dirty="0" smtClean="0"/>
              <a:t>ć</a:t>
            </a:r>
            <a:r>
              <a:rPr lang="en-US" dirty="0" err="1" smtClean="0"/>
              <a:t>eno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R4:  </a:t>
            </a:r>
            <a:r>
              <a:rPr lang="en-US" dirty="0" err="1" smtClean="0"/>
              <a:t>hleb</a:t>
            </a:r>
            <a:r>
              <a:rPr lang="en-US" dirty="0" smtClean="0"/>
              <a:t>-&gt;</a:t>
            </a:r>
            <a:r>
              <a:rPr lang="en-US" dirty="0" err="1" smtClean="0"/>
              <a:t>mleko^pivo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conf=supp(</a:t>
            </a:r>
            <a:r>
              <a:rPr lang="en-US" dirty="0" err="1" smtClean="0"/>
              <a:t>hleb,mleko,pivo</a:t>
            </a:r>
            <a:r>
              <a:rPr lang="en-US" dirty="0" smtClean="0"/>
              <a:t>)/supp(</a:t>
            </a:r>
            <a:r>
              <a:rPr lang="en-US" dirty="0" err="1" smtClean="0"/>
              <a:t>hleb</a:t>
            </a:r>
            <a:r>
              <a:rPr lang="en-US" dirty="0" smtClean="0"/>
              <a:t>)=2/6 = 33%</a:t>
            </a:r>
          </a:p>
          <a:p>
            <a:pPr>
              <a:buNone/>
            </a:pPr>
            <a:r>
              <a:rPr lang="en-US" dirty="0" smtClean="0"/>
              <a:t>	R4 </a:t>
            </a:r>
            <a:r>
              <a:rPr lang="en-US" dirty="0" err="1" smtClean="0"/>
              <a:t>odbijeno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R5: </a:t>
            </a:r>
            <a:r>
              <a:rPr lang="en-US" dirty="0" err="1" smtClean="0"/>
              <a:t>mleko</a:t>
            </a:r>
            <a:r>
              <a:rPr lang="en-US" dirty="0" smtClean="0"/>
              <a:t>-&gt; </a:t>
            </a:r>
            <a:r>
              <a:rPr lang="en-US" dirty="0" err="1" smtClean="0"/>
              <a:t>hleb^pivo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conf=2/7=29%</a:t>
            </a:r>
          </a:p>
          <a:p>
            <a:pPr>
              <a:buNone/>
            </a:pPr>
            <a:r>
              <a:rPr lang="en-US" dirty="0" smtClean="0"/>
              <a:t>	R5 </a:t>
            </a:r>
            <a:r>
              <a:rPr lang="en-US" dirty="0" err="1" smtClean="0"/>
              <a:t>odbijeno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R6: </a:t>
            </a:r>
            <a:r>
              <a:rPr lang="en-US" dirty="0" err="1" smtClean="0"/>
              <a:t>pivo</a:t>
            </a:r>
            <a:r>
              <a:rPr lang="en-US" dirty="0" smtClean="0"/>
              <a:t>-&gt;</a:t>
            </a:r>
            <a:r>
              <a:rPr lang="en-US" dirty="0" err="1" smtClean="0"/>
              <a:t>hleb^mleko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conf=2/2 = 100%</a:t>
            </a:r>
          </a:p>
          <a:p>
            <a:pPr>
              <a:buNone/>
            </a:pPr>
            <a:r>
              <a:rPr lang="en-US" dirty="0" smtClean="0"/>
              <a:t>	R6 </a:t>
            </a:r>
            <a:r>
              <a:rPr lang="en-US" dirty="0" err="1" smtClean="0"/>
              <a:t>prihva</a:t>
            </a:r>
            <a:r>
              <a:rPr lang="sr-Latn-RS" dirty="0" smtClean="0"/>
              <a:t>ć</a:t>
            </a:r>
            <a:r>
              <a:rPr lang="en-US" dirty="0" err="1" smtClean="0"/>
              <a:t>eno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12</a:t>
            </a:fld>
            <a:r>
              <a:rPr lang="sr-Latn-RS" dirty="0" smtClean="0"/>
              <a:t>/16</a:t>
            </a:r>
            <a:endParaRPr lang="en-US" dirty="0"/>
          </a:p>
        </p:txBody>
      </p:sp>
      <p:pic>
        <p:nvPicPr>
          <p:cNvPr id="6" name="Picture 5" descr="BrooklynMilk_Preview_9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789040"/>
            <a:ext cx="1368152" cy="957706"/>
          </a:xfrm>
          <a:prstGeom prst="rect">
            <a:avLst/>
          </a:prstGeom>
        </p:spPr>
      </p:pic>
      <p:pic>
        <p:nvPicPr>
          <p:cNvPr id="7" name="Picture 6" descr="royalty-free-beer-mug-clipart-illustration-758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941168"/>
            <a:ext cx="1425818" cy="1440160"/>
          </a:xfrm>
          <a:prstGeom prst="rect">
            <a:avLst/>
          </a:prstGeom>
        </p:spPr>
      </p:pic>
      <p:pic>
        <p:nvPicPr>
          <p:cNvPr id="8" name="Picture 7" descr="funny-bread-slice-white-2448555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772816"/>
            <a:ext cx="1008112" cy="1030795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/>
          <a:lstStyle/>
          <a:p>
            <a:r>
              <a:rPr lang="en-US" dirty="0" err="1" smtClean="0"/>
              <a:t>Slo</a:t>
            </a:r>
            <a:r>
              <a:rPr lang="sr-Latn-RS" dirty="0" smtClean="0"/>
              <a:t>ž</a:t>
            </a:r>
            <a:r>
              <a:rPr lang="en-US" dirty="0" err="1" smtClean="0"/>
              <a:t>enost</a:t>
            </a:r>
            <a:r>
              <a:rPr lang="sr-Latn-RS" dirty="0" smtClean="0"/>
              <a:t> – </a:t>
            </a:r>
            <a:r>
              <a:rPr lang="sr-Latn-RS" sz="4400" dirty="0" smtClean="0"/>
              <a:t>O(</a:t>
            </a:r>
            <a:r>
              <a:rPr lang="sr-Latn-RS" sz="4400" dirty="0" smtClean="0">
                <a:latin typeface="Times New Roman"/>
                <a:cs typeface="Times New Roman"/>
              </a:rPr>
              <a:t>∑│C</a:t>
            </a:r>
            <a:r>
              <a:rPr lang="sr-Latn-RS" sz="2400" dirty="0" smtClean="0">
                <a:latin typeface="Times New Roman"/>
                <a:cs typeface="Times New Roman"/>
              </a:rPr>
              <a:t>k</a:t>
            </a:r>
            <a:r>
              <a:rPr lang="sr-Latn-RS" sz="4400" dirty="0" smtClean="0">
                <a:latin typeface="Times New Roman"/>
                <a:cs typeface="Times New Roman"/>
              </a:rPr>
              <a:t>│np</a:t>
            </a:r>
            <a:r>
              <a:rPr lang="sr-Latn-RS" sz="44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13</a:t>
            </a:fld>
            <a:r>
              <a:rPr lang="sr-Latn-RS" dirty="0" smtClean="0"/>
              <a:t>/16</a:t>
            </a:r>
            <a:endParaRPr lang="en-US" dirty="0"/>
          </a:p>
        </p:txBody>
      </p:sp>
      <p:pic>
        <p:nvPicPr>
          <p:cNvPr id="7" name="Picture 6" descr="JRLRWh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988840"/>
            <a:ext cx="5257800" cy="394335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pobolj</a:t>
            </a:r>
            <a:r>
              <a:rPr lang="sr-Latn-RS" dirty="0" smtClean="0"/>
              <a:t>š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 smtClean="0"/>
              <a:t>efikasnosti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Ograničavanje broja kandidata u svakoj iteraciji</a:t>
            </a:r>
          </a:p>
          <a:p>
            <a:r>
              <a:rPr lang="sr-Latn-RS" dirty="0" smtClean="0"/>
              <a:t>Ograničavanje maksimalne dubine pravila K</a:t>
            </a:r>
          </a:p>
          <a:p>
            <a:r>
              <a:rPr lang="sr-Latn-RS" dirty="0" smtClean="0"/>
              <a:t>Smanjivanje broja transakcija koje se analizairaju</a:t>
            </a:r>
          </a:p>
          <a:p>
            <a:r>
              <a:rPr lang="sr-Latn-RS" dirty="0" smtClean="0"/>
              <a:t>Smanjivanje broja različitih elemenata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14</a:t>
            </a:fld>
            <a:r>
              <a:rPr lang="sr-Latn-RS" dirty="0" smtClean="0"/>
              <a:t>/16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Top 10 algorithms in data mining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>
                <a:solidFill>
                  <a:schemeClr val="tx2"/>
                </a:solidFill>
              </a:rPr>
              <a:t>http://www.cs.umd.edu/~samir/498/10Algorithms-08.pdf</a:t>
            </a:r>
            <a:endParaRPr lang="sr-Latn-RS" dirty="0" smtClean="0">
              <a:solidFill>
                <a:schemeClr val="tx2"/>
              </a:solidFill>
            </a:endParaRPr>
          </a:p>
          <a:p>
            <a:r>
              <a:rPr lang="sr-Latn-RS" dirty="0" smtClean="0"/>
              <a:t>Dubinska nalaza podataka potrošačkih korpi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sr-Latn-RS" dirty="0" smtClean="0">
                <a:solidFill>
                  <a:schemeClr val="tx2"/>
                </a:solidFill>
              </a:rPr>
              <a:t>http://</a:t>
            </a:r>
            <a:r>
              <a:rPr lang="en-US" dirty="0" smtClean="0">
                <a:solidFill>
                  <a:schemeClr val="tx2"/>
                </a:solidFill>
              </a:rPr>
              <a:t>www.zemris.fer.hr/predmeti/kdisc/Sem5.doc‎</a:t>
            </a:r>
            <a:endParaRPr lang="sr-Latn-R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15</a:t>
            </a:fld>
            <a:r>
              <a:rPr lang="sr-Latn-RS" dirty="0" smtClean="0"/>
              <a:t>/16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r>
              <a:rPr lang="sr-Latn-RS" sz="5400" dirty="0" smtClean="0">
                <a:solidFill>
                  <a:schemeClr val="tx2"/>
                </a:solidFill>
              </a:rPr>
              <a:t>Pitanja?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16</a:t>
            </a:fld>
            <a:r>
              <a:rPr lang="sr-Latn-RS" dirty="0" smtClean="0"/>
              <a:t>/16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Apriori Algoritam-Osnovno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sr-Latn-RS" dirty="0" smtClean="0"/>
              <a:t>Data mining algoritam za pronalaženje pravila</a:t>
            </a:r>
            <a:r>
              <a:rPr lang="en-US" dirty="0" smtClean="0"/>
              <a:t> </a:t>
            </a:r>
            <a:r>
              <a:rPr lang="sr-Latn-RS" dirty="0" smtClean="0"/>
              <a:t>pridruživanja analiziranjem transkacija</a:t>
            </a:r>
            <a:endParaRPr lang="en-U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err="1" smtClean="0">
                <a:solidFill>
                  <a:schemeClr val="tx2"/>
                </a:solidFill>
              </a:rPr>
              <a:t>Koncept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r>
              <a:rPr lang="en-US" dirty="0" smtClean="0"/>
              <a:t> (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skupovi</a:t>
            </a:r>
            <a:r>
              <a:rPr lang="en-US" dirty="0" smtClean="0"/>
              <a:t>)</a:t>
            </a:r>
            <a:r>
              <a:rPr lang="sr-Latn-RS" dirty="0" smtClean="0"/>
              <a:t> </a:t>
            </a:r>
            <a:endParaRPr lang="en-US" dirty="0" smtClean="0"/>
          </a:p>
          <a:p>
            <a:r>
              <a:rPr lang="en-US" dirty="0" err="1" smtClean="0"/>
              <a:t>Apriori</a:t>
            </a:r>
            <a:r>
              <a:rPr lang="en-US" dirty="0" smtClean="0"/>
              <a:t> property ( </a:t>
            </a:r>
            <a:r>
              <a:rPr lang="en-US" dirty="0" err="1" smtClean="0"/>
              <a:t>Apriori</a:t>
            </a:r>
            <a:r>
              <a:rPr lang="en-US" dirty="0" smtClean="0"/>
              <a:t> </a:t>
            </a:r>
            <a:r>
              <a:rPr lang="en-US" dirty="0" err="1" smtClean="0"/>
              <a:t>trik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Apriori</a:t>
            </a:r>
            <a:r>
              <a:rPr lang="en-US" dirty="0" smtClean="0"/>
              <a:t>-gen </a:t>
            </a:r>
            <a:r>
              <a:rPr lang="en-US" dirty="0" err="1" smtClean="0"/>
              <a:t>funkcija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823664" cy="365125"/>
          </a:xfrm>
        </p:spPr>
        <p:txBody>
          <a:bodyPr>
            <a:normAutofit/>
          </a:bodyPr>
          <a:lstStyle/>
          <a:p>
            <a:r>
              <a:rPr lang="sr-Latn-RS" dirty="0" smtClean="0"/>
              <a:t>1/16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Apriori</a:t>
            </a:r>
            <a:r>
              <a:rPr lang="en-US" dirty="0" smtClean="0"/>
              <a:t> </a:t>
            </a:r>
            <a:r>
              <a:rPr lang="en-US" dirty="0" err="1" smtClean="0"/>
              <a:t>Algoritam</a:t>
            </a:r>
            <a:r>
              <a:rPr lang="en-US" dirty="0" smtClean="0"/>
              <a:t> - </a:t>
            </a:r>
            <a:r>
              <a:rPr lang="en-US" dirty="0" err="1" smtClean="0"/>
              <a:t>Ljuska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Pronala</a:t>
            </a:r>
            <a:r>
              <a:rPr lang="sr-Latn-RS" dirty="0" smtClean="0"/>
              <a:t>ženje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Frequent </a:t>
            </a:r>
            <a:r>
              <a:rPr lang="en-US" dirty="0" err="1" smtClean="0">
                <a:solidFill>
                  <a:schemeClr val="tx2"/>
                </a:solidFill>
              </a:rPr>
              <a:t>itemsets</a:t>
            </a:r>
            <a:r>
              <a:rPr lang="sr-Latn-RS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sr-Latn-RS" dirty="0" smtClean="0">
                <a:solidFill>
                  <a:schemeClr val="tx2"/>
                </a:solidFill>
              </a:rPr>
              <a:t>	-Podskup Velikog skupa mora takodje biti Veliki skup</a:t>
            </a:r>
          </a:p>
          <a:p>
            <a:pPr>
              <a:buNone/>
            </a:pPr>
            <a:r>
              <a:rPr lang="sr-Latn-RS" dirty="0" smtClean="0">
                <a:solidFill>
                  <a:schemeClr val="tx2"/>
                </a:solidFill>
              </a:rPr>
              <a:t>	-Iterativno pronalaženje Velikog skupa 1-k</a:t>
            </a:r>
          </a:p>
          <a:p>
            <a:r>
              <a:rPr lang="sr-Latn-RS" dirty="0" smtClean="0"/>
              <a:t>Generisnaje asocijativnih pravila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2</a:t>
            </a:fld>
            <a:r>
              <a:rPr lang="sr-Latn-RS" dirty="0" smtClean="0"/>
              <a:t>/16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Apriori-gen funkcija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/>
                </a:solidFill>
              </a:rPr>
              <a:t>Join step</a:t>
            </a:r>
          </a:p>
          <a:p>
            <a:pPr>
              <a:buNone/>
            </a:pPr>
            <a:r>
              <a:rPr lang="sr-Latn-RS" dirty="0" smtClean="0">
                <a:solidFill>
                  <a:schemeClr val="tx2"/>
                </a:solidFill>
              </a:rPr>
              <a:t>		</a:t>
            </a:r>
            <a:r>
              <a:rPr lang="sr-Latn-RS" dirty="0" smtClean="0"/>
              <a:t>C</a:t>
            </a:r>
            <a:r>
              <a:rPr lang="sr-Latn-RS" sz="1600" dirty="0" smtClean="0">
                <a:latin typeface="Times New Roman"/>
                <a:cs typeface="Times New Roman"/>
              </a:rPr>
              <a:t>k  </a:t>
            </a:r>
            <a:r>
              <a:rPr lang="sr-Latn-RS" sz="2000" dirty="0" smtClean="0">
                <a:latin typeface="Times New Roman"/>
                <a:cs typeface="Times New Roman"/>
              </a:rPr>
              <a:t>se formira spajanjem elemenata iz</a:t>
            </a:r>
            <a:r>
              <a:rPr lang="sr-Latn-RS" sz="1600" dirty="0" smtClean="0">
                <a:latin typeface="Times New Roman"/>
                <a:cs typeface="Times New Roman"/>
              </a:rPr>
              <a:t> </a:t>
            </a:r>
            <a:r>
              <a:rPr lang="sr-Latn-RS" sz="2000" dirty="0" smtClean="0">
                <a:latin typeface="Times New Roman"/>
                <a:cs typeface="Times New Roman"/>
              </a:rPr>
              <a:t>L</a:t>
            </a:r>
            <a:r>
              <a:rPr lang="sr-Latn-RS" sz="1600" dirty="0" smtClean="0">
                <a:latin typeface="Times New Roman"/>
                <a:cs typeface="Times New Roman"/>
              </a:rPr>
              <a:t>k-1</a:t>
            </a:r>
            <a:endParaRPr lang="sr-Latn-RS" dirty="0" smtClean="0"/>
          </a:p>
          <a:p>
            <a:r>
              <a:rPr lang="sr-Latn-RS" dirty="0" smtClean="0">
                <a:solidFill>
                  <a:schemeClr val="tx2"/>
                </a:solidFill>
              </a:rPr>
              <a:t>Prune step</a:t>
            </a:r>
          </a:p>
          <a:p>
            <a:pPr>
              <a:buNone/>
            </a:pPr>
            <a:r>
              <a:rPr lang="sr-Latn-RS" dirty="0" smtClean="0">
                <a:solidFill>
                  <a:schemeClr val="tx2"/>
                </a:solidFill>
              </a:rPr>
              <a:t>		</a:t>
            </a:r>
            <a:r>
              <a:rPr lang="sr-Latn-RS" sz="2000" dirty="0" smtClean="0"/>
              <a:t>Bilo koji k-1 ne Veliki podskup ne može biti podskup Velikog 	skupa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3</a:t>
            </a:fld>
            <a:r>
              <a:rPr lang="sr-Latn-RS" dirty="0" smtClean="0"/>
              <a:t>/16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AU" dirty="0" smtClean="0"/>
              <a:t>L</a:t>
            </a:r>
            <a:r>
              <a:rPr lang="hr-HR" dirty="0" smtClean="0"/>
              <a:t>1  = {</a:t>
            </a:r>
            <a:r>
              <a:rPr lang="sr-Latn-RS" dirty="0" smtClean="0"/>
              <a:t>Frequent</a:t>
            </a:r>
            <a:r>
              <a:rPr lang="hr-HR" dirty="0" smtClean="0"/>
              <a:t> 1-</a:t>
            </a:r>
            <a:r>
              <a:rPr lang="en-AU" dirty="0" err="1" smtClean="0"/>
              <a:t>itemsets</a:t>
            </a:r>
            <a:r>
              <a:rPr lang="hr-HR" dirty="0" smtClean="0"/>
              <a:t>};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AU" dirty="0" smtClean="0"/>
              <a:t> for ( k = 2; Lk-1 </a:t>
            </a:r>
            <a:r>
              <a:rPr lang="en-AU" dirty="0" smtClean="0">
                <a:sym typeface="Symbol"/>
              </a:rPr>
              <a:t></a:t>
            </a:r>
            <a:r>
              <a:rPr lang="en-AU" dirty="0" smtClean="0"/>
              <a:t> 0; k++ ) do begin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AU" dirty="0" smtClean="0"/>
              <a:t> 	Ck  = </a:t>
            </a:r>
            <a:r>
              <a:rPr lang="en-AU" dirty="0" err="1" smtClean="0"/>
              <a:t>apriori</a:t>
            </a:r>
            <a:r>
              <a:rPr lang="en-AU" dirty="0" smtClean="0"/>
              <a:t>-gen(Lk-1); 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AU" dirty="0" smtClean="0"/>
              <a:t>  	</a:t>
            </a:r>
            <a:r>
              <a:rPr lang="en-AU" dirty="0" err="1" smtClean="0"/>
              <a:t>forall</a:t>
            </a:r>
            <a:r>
              <a:rPr lang="en-AU" dirty="0" smtClean="0"/>
              <a:t> transactions t </a:t>
            </a:r>
            <a:r>
              <a:rPr lang="en-AU" dirty="0" smtClean="0">
                <a:sym typeface="Symbol"/>
              </a:rPr>
              <a:t></a:t>
            </a:r>
            <a:r>
              <a:rPr lang="en-AU" dirty="0" smtClean="0"/>
              <a:t> D do begin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AU" dirty="0" smtClean="0"/>
              <a:t>		Ct  = subset(Ck, t); 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			</a:t>
            </a:r>
            <a:r>
              <a:rPr lang="en-AU" dirty="0" err="1" smtClean="0"/>
              <a:t>forall</a:t>
            </a:r>
            <a:r>
              <a:rPr lang="en-AU" dirty="0" smtClean="0"/>
              <a:t> candidates c </a:t>
            </a:r>
            <a:r>
              <a:rPr lang="en-AU" dirty="0" smtClean="0">
                <a:sym typeface="Symbol"/>
              </a:rPr>
              <a:t></a:t>
            </a:r>
            <a:r>
              <a:rPr lang="en-AU" dirty="0" smtClean="0"/>
              <a:t> Ct  do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				</a:t>
            </a:r>
            <a:r>
              <a:rPr lang="en-AU" dirty="0" err="1" smtClean="0"/>
              <a:t>c.count</a:t>
            </a:r>
            <a:r>
              <a:rPr lang="en-AU" dirty="0" smtClean="0"/>
              <a:t>++;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 		end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	</a:t>
            </a:r>
            <a:r>
              <a:rPr lang="en-AU" dirty="0" smtClean="0"/>
              <a:t> Lk = {c </a:t>
            </a:r>
            <a:r>
              <a:rPr lang="en-AU" dirty="0" smtClean="0">
                <a:sym typeface="Symbol"/>
              </a:rPr>
              <a:t></a:t>
            </a:r>
            <a:r>
              <a:rPr lang="en-AU" dirty="0" smtClean="0"/>
              <a:t> Ck  </a:t>
            </a:r>
            <a:r>
              <a:rPr lang="en-AU" dirty="0" smtClean="0">
                <a:sym typeface="Symbol"/>
              </a:rPr>
              <a:t></a:t>
            </a:r>
            <a:r>
              <a:rPr lang="en-AU" dirty="0" smtClean="0"/>
              <a:t> </a:t>
            </a:r>
            <a:r>
              <a:rPr lang="en-AU" dirty="0" err="1" smtClean="0"/>
              <a:t>c.count</a:t>
            </a:r>
            <a:r>
              <a:rPr lang="en-AU" dirty="0" smtClean="0"/>
              <a:t> </a:t>
            </a:r>
            <a:r>
              <a:rPr lang="en-AU" dirty="0" smtClean="0">
                <a:sym typeface="Symbol"/>
              </a:rPr>
              <a:t></a:t>
            </a:r>
            <a:r>
              <a:rPr lang="en-AU" dirty="0" smtClean="0"/>
              <a:t> </a:t>
            </a:r>
            <a:r>
              <a:rPr lang="en-AU" dirty="0" err="1" smtClean="0"/>
              <a:t>minsup</a:t>
            </a:r>
            <a:r>
              <a:rPr lang="en-AU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AU" dirty="0" smtClean="0"/>
              <a:t> end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 Answer = </a:t>
            </a:r>
            <a:r>
              <a:rPr lang="en-AU" dirty="0" err="1" smtClean="0"/>
              <a:t>Uk</a:t>
            </a:r>
            <a:r>
              <a:rPr lang="en-AU" dirty="0" smtClean="0"/>
              <a:t> Lk;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4</a:t>
            </a:fld>
            <a:r>
              <a:rPr lang="sr-Latn-RS" dirty="0" smtClean="0"/>
              <a:t>/16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5760640" cy="45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</a:tblGrid>
              <a:tr h="45005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Elementi</a:t>
                      </a:r>
                      <a:endParaRPr 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baseline="0" dirty="0" smtClean="0"/>
                        <a:t>hleb, mleko, kikiriki</a:t>
                      </a:r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mleko, jaja</a:t>
                      </a:r>
                      <a:endParaRPr 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mleko, pivo</a:t>
                      </a:r>
                      <a:endParaRPr 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hleb, mleko, jaja</a:t>
                      </a:r>
                      <a:endParaRPr 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hleb, pivo</a:t>
                      </a:r>
                      <a:endParaRPr 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mleko, pivo</a:t>
                      </a:r>
                      <a:endParaRPr 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hleb,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pivo</a:t>
                      </a:r>
                      <a:endParaRPr 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hleb, mleko,</a:t>
                      </a:r>
                      <a:r>
                        <a:rPr lang="sr-Latn-RS" baseline="0" dirty="0" smtClean="0"/>
                        <a:t> pivo, kikiriki</a:t>
                      </a:r>
                      <a:endParaRPr 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hleb, mleko, pivo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5</a:t>
            </a:fld>
            <a:r>
              <a:rPr lang="sr-Latn-RS" dirty="0" smtClean="0"/>
              <a:t>/16</a:t>
            </a:r>
            <a:endParaRPr lang="en-US" dirty="0"/>
          </a:p>
        </p:txBody>
      </p:sp>
      <p:pic>
        <p:nvPicPr>
          <p:cNvPr id="7" name="Picture 6" descr="funny-bread-slice-white-244855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764704"/>
            <a:ext cx="1008112" cy="1030795"/>
          </a:xfrm>
          <a:prstGeom prst="rect">
            <a:avLst/>
          </a:prstGeom>
        </p:spPr>
      </p:pic>
      <p:pic>
        <p:nvPicPr>
          <p:cNvPr id="9" name="Picture 8" descr="BrooklynMilk_Preview_9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3140968"/>
            <a:ext cx="1368152" cy="957706"/>
          </a:xfrm>
          <a:prstGeom prst="rect">
            <a:avLst/>
          </a:prstGeom>
        </p:spPr>
      </p:pic>
      <p:pic>
        <p:nvPicPr>
          <p:cNvPr id="10" name="Picture 9" descr="peanu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2204864"/>
            <a:ext cx="991927" cy="936104"/>
          </a:xfrm>
          <a:prstGeom prst="rect">
            <a:avLst/>
          </a:prstGeom>
        </p:spPr>
      </p:pic>
      <p:pic>
        <p:nvPicPr>
          <p:cNvPr id="11" name="Picture 10" descr="royalty-free-beer-mug-clipart-illustration-75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980728"/>
            <a:ext cx="1425818" cy="1440160"/>
          </a:xfrm>
          <a:prstGeom prst="rect">
            <a:avLst/>
          </a:prstGeom>
        </p:spPr>
      </p:pic>
      <p:pic>
        <p:nvPicPr>
          <p:cNvPr id="12" name="Picture 11" descr="royalty-free-eggs-clipart-illustration-112518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15315" y="692696"/>
            <a:ext cx="1028685" cy="1080120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sr-Latn-RS" dirty="0" smtClean="0"/>
              <a:t>Primer</a:t>
            </a:r>
            <a:r>
              <a:rPr lang="en-US" dirty="0" smtClean="0"/>
              <a:t> – Frequent 1-itemsets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R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6</a:t>
            </a:fld>
            <a:r>
              <a:rPr lang="sr-Latn-RS" dirty="0" smtClean="0"/>
              <a:t>/16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08104" y="2068056"/>
          <a:ext cx="25922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Itemsets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Sup.count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jaja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3779912" y="292494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99592" y="1988840"/>
          <a:ext cx="2592288" cy="2233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</a:tblGrid>
              <a:tr h="372237">
                <a:tc>
                  <a:txBody>
                    <a:bodyPr/>
                    <a:lstStyle/>
                    <a:p>
                      <a:r>
                        <a:rPr lang="sr-Latn-RS" dirty="0" smtClean="0"/>
                        <a:t>Itemsets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Sup.count</a:t>
                      </a:r>
                      <a:endParaRPr lang="en-US" dirty="0"/>
                    </a:p>
                  </a:txBody>
                  <a:tcPr/>
                </a:tc>
              </a:tr>
              <a:tr h="372237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2237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2237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2237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jaja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2237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707904" y="2564904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supp({</a:t>
            </a:r>
            <a:r>
              <a:rPr lang="en-US" dirty="0" err="1" smtClean="0"/>
              <a:t>hleb</a:t>
            </a:r>
            <a:r>
              <a:rPr lang="en-US" dirty="0" smtClean="0"/>
              <a:t>}) &gt;= </a:t>
            </a:r>
            <a:r>
              <a:rPr lang="en-US" dirty="0" err="1" smtClean="0"/>
              <a:t>min.supp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27584" y="465313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Frequent 1-itemsets L1 = {</a:t>
            </a:r>
            <a:r>
              <a:rPr lang="en-US" dirty="0" err="1" smtClean="0"/>
              <a:t>hleb</a:t>
            </a:r>
            <a:r>
              <a:rPr lang="en-US" dirty="0" smtClean="0"/>
              <a:t>, </a:t>
            </a:r>
            <a:r>
              <a:rPr lang="en-US" dirty="0" err="1" smtClean="0"/>
              <a:t>mleko</a:t>
            </a:r>
            <a:r>
              <a:rPr lang="en-US" dirty="0" smtClean="0"/>
              <a:t>, </a:t>
            </a:r>
            <a:r>
              <a:rPr lang="en-US" dirty="0" err="1" smtClean="0"/>
              <a:t>pivo</a:t>
            </a:r>
            <a:r>
              <a:rPr lang="en-US" dirty="0" smtClean="0"/>
              <a:t>, </a:t>
            </a:r>
            <a:r>
              <a:rPr lang="en-US" dirty="0" err="1" smtClean="0"/>
              <a:t>jaja</a:t>
            </a:r>
            <a:r>
              <a:rPr lang="en-US" dirty="0" smtClean="0"/>
              <a:t>, </a:t>
            </a:r>
            <a:r>
              <a:rPr lang="en-US" dirty="0" err="1" smtClean="0"/>
              <a:t>kikiriki</a:t>
            </a:r>
            <a:r>
              <a:rPr lang="en-US" dirty="0" smtClean="0"/>
              <a:t>}</a:t>
            </a:r>
            <a:endParaRPr lang="sr-Latn-RS" dirty="0" smtClean="0"/>
          </a:p>
        </p:txBody>
      </p:sp>
      <p:pic>
        <p:nvPicPr>
          <p:cNvPr id="21" name="Picture 20" descr="funny-bread-slice-white-244855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5229200"/>
            <a:ext cx="1008112" cy="1030795"/>
          </a:xfrm>
          <a:prstGeom prst="rect">
            <a:avLst/>
          </a:prstGeom>
        </p:spPr>
      </p:pic>
      <p:pic>
        <p:nvPicPr>
          <p:cNvPr id="22" name="Picture 21" descr="royalty-free-beer-mug-clipart-illustration-758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5157192"/>
            <a:ext cx="1425818" cy="1440160"/>
          </a:xfrm>
          <a:prstGeom prst="rect">
            <a:avLst/>
          </a:prstGeom>
        </p:spPr>
      </p:pic>
      <p:pic>
        <p:nvPicPr>
          <p:cNvPr id="23" name="Picture 22" descr="BrooklynMilk_Preview_96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5229200"/>
            <a:ext cx="1368152" cy="957706"/>
          </a:xfrm>
          <a:prstGeom prst="rect">
            <a:avLst/>
          </a:prstGeom>
        </p:spPr>
      </p:pic>
      <p:pic>
        <p:nvPicPr>
          <p:cNvPr id="24" name="Picture 23" descr="royalty-free-eggs-clipart-illustration-112518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5229200"/>
            <a:ext cx="1028685" cy="1080120"/>
          </a:xfrm>
          <a:prstGeom prst="rect">
            <a:avLst/>
          </a:prstGeom>
        </p:spPr>
      </p:pic>
      <p:pic>
        <p:nvPicPr>
          <p:cNvPr id="25" name="Picture 24" descr="peanut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52320" y="5157192"/>
            <a:ext cx="991927" cy="936104"/>
          </a:xfrm>
          <a:prstGeom prst="rect">
            <a:avLst/>
          </a:prstGeom>
        </p:spPr>
      </p:pic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Primer – Frequent 2-itemstes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7</a:t>
            </a:fld>
            <a:r>
              <a:rPr lang="sr-Latn-RS" dirty="0" smtClean="0"/>
              <a:t>/16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52120" y="1412776"/>
          <a:ext cx="273630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864096"/>
              </a:tblGrid>
              <a:tr h="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Itemsets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Sup</a:t>
                      </a:r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jaja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427984" y="32129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3528" y="2636912"/>
            <a:ext cx="1039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Join step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67544" y="32129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547664" y="1412776"/>
          <a:ext cx="266429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864096"/>
              </a:tblGrid>
              <a:tr h="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Itemsets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Sup</a:t>
                      </a:r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jaja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jaja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jaja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jaja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6876256" y="4149080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555776" y="5589240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283968" y="2708920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</a:t>
            </a:r>
            <a:r>
              <a:rPr lang="en-US" dirty="0" err="1" smtClean="0"/>
              <a:t>min.supp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  <p:pic>
        <p:nvPicPr>
          <p:cNvPr id="15" name="Picture 14" descr="funny-bread-slice-white-244855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437112"/>
            <a:ext cx="1008112" cy="1030795"/>
          </a:xfrm>
          <a:prstGeom prst="rect">
            <a:avLst/>
          </a:prstGeom>
        </p:spPr>
      </p:pic>
      <p:pic>
        <p:nvPicPr>
          <p:cNvPr id="16" name="Picture 15" descr="BrooklynMilk_Preview_9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445224"/>
            <a:ext cx="1368152" cy="957706"/>
          </a:xfrm>
          <a:prstGeom prst="rect">
            <a:avLst/>
          </a:prstGeom>
        </p:spPr>
      </p:pic>
      <p:pic>
        <p:nvPicPr>
          <p:cNvPr id="18" name="Picture 17" descr="royalty-free-beer-mug-clipart-illustration-758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797152"/>
            <a:ext cx="1425818" cy="1440160"/>
          </a:xfrm>
          <a:prstGeom prst="rect">
            <a:avLst/>
          </a:prstGeom>
        </p:spPr>
      </p:pic>
      <p:pic>
        <p:nvPicPr>
          <p:cNvPr id="20" name="Picture 19" descr="royalty-free-eggs-clipart-illustration-112518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24328" y="4077072"/>
            <a:ext cx="1028685" cy="1080120"/>
          </a:xfrm>
          <a:prstGeom prst="rect">
            <a:avLst/>
          </a:prstGeom>
        </p:spPr>
      </p:pic>
      <p:pic>
        <p:nvPicPr>
          <p:cNvPr id="23" name="Picture 22" descr="peanut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52320" y="5157192"/>
            <a:ext cx="991927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 err="1" smtClean="0"/>
              <a:t>Primeri</a:t>
            </a:r>
            <a:r>
              <a:rPr lang="en-US" dirty="0" smtClean="0"/>
              <a:t> – Frequent 3-itemsets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2C8-A4C3-4D54-998B-2C2BBD30CC37}" type="slidenum">
              <a:rPr lang="en-US" smtClean="0"/>
              <a:pPr/>
              <a:t>8</a:t>
            </a:fld>
            <a:r>
              <a:rPr lang="sr-Latn-RS" dirty="0" smtClean="0"/>
              <a:t>/16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1700808"/>
          <a:ext cx="1800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</a:tblGrid>
              <a:tr h="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Itemsets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jaja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43608" y="4437112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L2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51720" y="29249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7353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Prune step -&gt; </a:t>
            </a:r>
            <a:r>
              <a:rPr lang="en-US" dirty="0" err="1" smtClean="0"/>
              <a:t>apriori</a:t>
            </a:r>
            <a:r>
              <a:rPr lang="en-US" dirty="0" smtClean="0"/>
              <a:t> </a:t>
            </a:r>
            <a:r>
              <a:rPr lang="en-US" dirty="0" err="1" smtClean="0"/>
              <a:t>trik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59832" y="1628800"/>
          <a:ext cx="246304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043"/>
              </a:tblGrid>
              <a:tr h="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Itemsets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jaja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jaja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907704" y="2420888"/>
            <a:ext cx="1039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Join step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11960" y="4365104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C3’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24128" y="285293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08104" y="2420888"/>
            <a:ext cx="1243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Prune step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680957" y="2204864"/>
          <a:ext cx="246304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043"/>
              </a:tblGrid>
              <a:tr h="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Itemsets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pivo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hleb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mleko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kikiriki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7668344" y="443711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264224" cy="365125"/>
          </a:xfrm>
        </p:spPr>
        <p:txBody>
          <a:bodyPr/>
          <a:lstStyle/>
          <a:p>
            <a:r>
              <a:rPr lang="en-US" dirty="0" smtClean="0"/>
              <a:t>Nina </a:t>
            </a:r>
            <a:r>
              <a:rPr lang="en-US" dirty="0" err="1" smtClean="0"/>
              <a:t>Tatomir</a:t>
            </a:r>
            <a:r>
              <a:rPr lang="en-US" dirty="0" smtClean="0"/>
              <a:t>  		</a:t>
            </a:r>
            <a:r>
              <a:rPr lang="sr-Latn-RS" dirty="0" smtClean="0"/>
              <a:t>ninatatomir@</a:t>
            </a:r>
            <a:r>
              <a:rPr lang="en-US" dirty="0" smtClean="0"/>
              <a:t>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2180</TotalTime>
  <Words>594</Words>
  <Application>Microsoft Office PowerPoint</Application>
  <PresentationFormat>On-screen Show (4:3)</PresentationFormat>
  <Paragraphs>251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APRIORI Algoritam</vt:lpstr>
      <vt:lpstr>Apriori Algoritam-Osnovno</vt:lpstr>
      <vt:lpstr>Apriori Algoritam - Ljuska</vt:lpstr>
      <vt:lpstr>Apriori-gen funkcija</vt:lpstr>
      <vt:lpstr>PseudoCode</vt:lpstr>
      <vt:lpstr>Primer</vt:lpstr>
      <vt:lpstr>Primer – Frequent 1-itemsets</vt:lpstr>
      <vt:lpstr>Primer – Frequent 2-itemstes</vt:lpstr>
      <vt:lpstr>Primeri – Frequent 3-itemsets</vt:lpstr>
      <vt:lpstr>Primer – Frequent items</vt:lpstr>
      <vt:lpstr>Primer – Association rules</vt:lpstr>
      <vt:lpstr>Primer – Association rule</vt:lpstr>
      <vt:lpstr>Primer – Association rule</vt:lpstr>
      <vt:lpstr>Složenost – O(∑│Ck│np)</vt:lpstr>
      <vt:lpstr>Metode za poboljšanje efikasnosti</vt:lpstr>
      <vt:lpstr>Literatura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</dc:creator>
  <cp:lastModifiedBy>Nemanja</cp:lastModifiedBy>
  <cp:revision>115</cp:revision>
  <dcterms:created xsi:type="dcterms:W3CDTF">2013-12-18T12:29:50Z</dcterms:created>
  <dcterms:modified xsi:type="dcterms:W3CDTF">2013-12-25T11:19:12Z</dcterms:modified>
</cp:coreProperties>
</file>